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0" r:id="rId6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D6777-E9EE-40E1-AD05-58682F8F044B}" type="datetimeFigureOut">
              <a:rPr lang="it-IT" smtClean="0"/>
              <a:pPr/>
              <a:t>10/05/2022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ECB0-0902-4DE6-BA61-F850DAD8A74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D6777-E9EE-40E1-AD05-58682F8F044B}" type="datetimeFigureOut">
              <a:rPr lang="it-IT" smtClean="0"/>
              <a:pPr/>
              <a:t>10/05/2022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ECB0-0902-4DE6-BA61-F850DAD8A74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D6777-E9EE-40E1-AD05-58682F8F044B}" type="datetimeFigureOut">
              <a:rPr lang="it-IT" smtClean="0"/>
              <a:pPr/>
              <a:t>10/05/2022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ECB0-0902-4DE6-BA61-F850DAD8A74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D6777-E9EE-40E1-AD05-58682F8F044B}" type="datetimeFigureOut">
              <a:rPr lang="it-IT" smtClean="0"/>
              <a:pPr/>
              <a:t>10/05/2022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ECB0-0902-4DE6-BA61-F850DAD8A74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D6777-E9EE-40E1-AD05-58682F8F044B}" type="datetimeFigureOut">
              <a:rPr lang="it-IT" smtClean="0"/>
              <a:pPr/>
              <a:t>10/05/2022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ECB0-0902-4DE6-BA61-F850DAD8A74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D6777-E9EE-40E1-AD05-58682F8F044B}" type="datetimeFigureOut">
              <a:rPr lang="it-IT" smtClean="0"/>
              <a:pPr/>
              <a:t>10/05/2022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ECB0-0902-4DE6-BA61-F850DAD8A74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D6777-E9EE-40E1-AD05-58682F8F044B}" type="datetimeFigureOut">
              <a:rPr lang="it-IT" smtClean="0"/>
              <a:pPr/>
              <a:t>10/05/2022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ECB0-0902-4DE6-BA61-F850DAD8A74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D6777-E9EE-40E1-AD05-58682F8F044B}" type="datetimeFigureOut">
              <a:rPr lang="it-IT" smtClean="0"/>
              <a:pPr/>
              <a:t>10/05/2022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ECB0-0902-4DE6-BA61-F850DAD8A74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D6777-E9EE-40E1-AD05-58682F8F044B}" type="datetimeFigureOut">
              <a:rPr lang="it-IT" smtClean="0"/>
              <a:pPr/>
              <a:t>10/05/2022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ECB0-0902-4DE6-BA61-F850DAD8A74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D6777-E9EE-40E1-AD05-58682F8F044B}" type="datetimeFigureOut">
              <a:rPr lang="it-IT" smtClean="0"/>
              <a:pPr/>
              <a:t>10/05/2022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ECB0-0902-4DE6-BA61-F850DAD8A74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D6777-E9EE-40E1-AD05-58682F8F044B}" type="datetimeFigureOut">
              <a:rPr lang="it-IT" smtClean="0"/>
              <a:pPr/>
              <a:t>10/05/2022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ECB0-0902-4DE6-BA61-F850DAD8A74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D6777-E9EE-40E1-AD05-58682F8F044B}" type="datetimeFigureOut">
              <a:rPr lang="it-IT" smtClean="0"/>
              <a:pPr/>
              <a:t>10/05/2022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BECB0-0902-4DE6-BA61-F850DAD8A74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6192688" cy="936103"/>
          </a:xfrm>
        </p:spPr>
        <p:txBody>
          <a:bodyPr>
            <a:normAutofit fontScale="90000"/>
          </a:bodyPr>
          <a:lstStyle/>
          <a:p>
            <a:r>
              <a:rPr lang="it-IT" sz="1400" b="1" dirty="0">
                <a:solidFill>
                  <a:srgbClr val="0000FF"/>
                </a:solidFill>
              </a:rPr>
              <a:t>FONDAZIONE MADONNA DEL BOLDESICO </a:t>
            </a:r>
            <a:r>
              <a:rPr lang="it-IT" sz="1400" b="1" dirty="0" err="1">
                <a:solidFill>
                  <a:srgbClr val="0000FF"/>
                </a:solidFill>
              </a:rPr>
              <a:t>O.N.L.U.S.</a:t>
            </a:r>
            <a:r>
              <a:rPr lang="it-IT" sz="1400" b="1" dirty="0">
                <a:solidFill>
                  <a:srgbClr val="0000FF"/>
                </a:solidFill>
              </a:rPr>
              <a:t> di GRUMELLO DEL MONTE (BG)</a:t>
            </a:r>
            <a:br>
              <a:rPr lang="it-IT" sz="1400" b="1" dirty="0">
                <a:solidFill>
                  <a:srgbClr val="0000FF"/>
                </a:solidFill>
              </a:rPr>
            </a:br>
            <a:r>
              <a:rPr lang="it-IT" sz="1400" b="1" dirty="0">
                <a:solidFill>
                  <a:srgbClr val="0000FF"/>
                </a:solidFill>
              </a:rPr>
              <a:t>Ente gestore di servizi per anziani (RSA, RTS, CDI) e persone disabili (SFA e sollievo)</a:t>
            </a:r>
            <a:br>
              <a:rPr lang="it-IT" sz="1400" b="1" dirty="0">
                <a:solidFill>
                  <a:srgbClr val="0000FF"/>
                </a:solidFill>
              </a:rPr>
            </a:br>
            <a:br>
              <a:rPr lang="it-IT" sz="1400" b="1" dirty="0"/>
            </a:br>
            <a:endParaRPr lang="it-IT" sz="1400" b="1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1403648" y="620688"/>
            <a:ext cx="4320480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1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ORGANIGRAMMA  AZIENDALE</a:t>
            </a: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00851"/>
              </p:ext>
            </p:extLst>
          </p:nvPr>
        </p:nvGraphicFramePr>
        <p:xfrm>
          <a:off x="2699792" y="2572259"/>
          <a:ext cx="1872208" cy="424693"/>
        </p:xfrm>
        <a:graphic>
          <a:graphicData uri="http://schemas.openxmlformats.org/drawingml/2006/table">
            <a:tbl>
              <a:tblPr/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52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DIRETTORE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51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 M. Chiari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5" name="Tabel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140927"/>
              </p:ext>
            </p:extLst>
          </p:nvPr>
        </p:nvGraphicFramePr>
        <p:xfrm>
          <a:off x="595148" y="3323843"/>
          <a:ext cx="1828800" cy="35433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VICE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DIRETTORE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Dott.ssa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L.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Marcandelli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" name="Tabel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50601"/>
              </p:ext>
            </p:extLst>
          </p:nvPr>
        </p:nvGraphicFramePr>
        <p:xfrm>
          <a:off x="5796136" y="3068960"/>
          <a:ext cx="1828800" cy="36004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RESPONSABILE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SANITARIO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Dott.ssa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M.C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. De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Vitis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" name="Tabell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080069"/>
              </p:ext>
            </p:extLst>
          </p:nvPr>
        </p:nvGraphicFramePr>
        <p:xfrm>
          <a:off x="5796136" y="3573016"/>
          <a:ext cx="1828800" cy="115212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MEDICI E SPECIALISTI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 L. Bellini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 G. </a:t>
                      </a:r>
                      <a:r>
                        <a:rPr lang="it-IT" sz="1100" b="1" i="0" u="none" strike="noStrike" dirty="0" err="1">
                          <a:solidFill>
                            <a:srgbClr val="0000FF"/>
                          </a:solidFill>
                          <a:latin typeface="Calibri"/>
                        </a:rPr>
                        <a:t>Bellogini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 G. Consoli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Dott.ssa </a:t>
                      </a:r>
                      <a:r>
                        <a:rPr lang="it-IT" sz="1100" b="1" i="0" u="none" strike="noStrike" dirty="0" err="1">
                          <a:solidFill>
                            <a:srgbClr val="0000FF"/>
                          </a:solidFill>
                          <a:latin typeface="Calibri"/>
                        </a:rPr>
                        <a:t>A.M</a:t>
                      </a:r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. </a:t>
                      </a:r>
                      <a:r>
                        <a:rPr lang="it-IT" sz="1100" b="1" i="0" u="none" strike="noStrike" dirty="0" err="1">
                          <a:solidFill>
                            <a:srgbClr val="0000FF"/>
                          </a:solidFill>
                          <a:latin typeface="Calibri"/>
                        </a:rPr>
                        <a:t>Fotea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628">
                <a:tc>
                  <a:txBody>
                    <a:bodyPr/>
                    <a:lstStyle/>
                    <a:p>
                      <a:pPr algn="ctr" fontAlgn="b"/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9" name="Tabel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063369"/>
              </p:ext>
            </p:extLst>
          </p:nvPr>
        </p:nvGraphicFramePr>
        <p:xfrm>
          <a:off x="2721496" y="3323843"/>
          <a:ext cx="1834675" cy="535305"/>
        </p:xfrm>
        <a:graphic>
          <a:graphicData uri="http://schemas.openxmlformats.org/drawingml/2006/table">
            <a:tbl>
              <a:tblPr/>
              <a:tblGrid>
                <a:gridCol w="183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COORDINATORE 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SERVIZI</a:t>
                      </a:r>
                    </a:p>
                    <a:p>
                      <a:pPr algn="ctr" fontAlgn="b"/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SOCIO-SANITARI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B.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Moioli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" name="Tabel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836202"/>
              </p:ext>
            </p:extLst>
          </p:nvPr>
        </p:nvGraphicFramePr>
        <p:xfrm>
          <a:off x="7452320" y="5753478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INFERMIERI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ella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154144"/>
              </p:ext>
            </p:extLst>
          </p:nvPr>
        </p:nvGraphicFramePr>
        <p:xfrm>
          <a:off x="6156176" y="5753478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FF"/>
                          </a:solidFill>
                          <a:latin typeface="Calibri"/>
                          <a:ea typeface="+mn-ea"/>
                          <a:cs typeface="+mn-cs"/>
                        </a:rPr>
                        <a:t>FISIOTERAPISTI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ell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569323"/>
              </p:ext>
            </p:extLst>
          </p:nvPr>
        </p:nvGraphicFramePr>
        <p:xfrm>
          <a:off x="4882780" y="5753478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EDUCATORI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P.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ella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644957"/>
              </p:ext>
            </p:extLst>
          </p:nvPr>
        </p:nvGraphicFramePr>
        <p:xfrm>
          <a:off x="7452320" y="6185526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A.S.A.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/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O.S.S.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Tabella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718376"/>
              </p:ext>
            </p:extLst>
          </p:nvPr>
        </p:nvGraphicFramePr>
        <p:xfrm>
          <a:off x="5492380" y="6250073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VOLONTARI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el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570436"/>
              </p:ext>
            </p:extLst>
          </p:nvPr>
        </p:nvGraphicFramePr>
        <p:xfrm>
          <a:off x="2730479" y="4600736"/>
          <a:ext cx="1828800" cy="9525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 ALBERGHIERI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Servizio di ristorazione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Servizio pulizie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Servizio lavanderia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 trasporti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Titolo 1"/>
          <p:cNvSpPr txBox="1">
            <a:spLocks/>
          </p:cNvSpPr>
          <p:nvPr/>
        </p:nvSpPr>
        <p:spPr>
          <a:xfrm>
            <a:off x="179512" y="5949280"/>
            <a:ext cx="2232248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it-IT" sz="13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Aggiornato al 10.05.2022</a:t>
            </a: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3" name="Connettore 1 62"/>
          <p:cNvCxnSpPr/>
          <p:nvPr/>
        </p:nvCxnSpPr>
        <p:spPr>
          <a:xfrm>
            <a:off x="6732240" y="292494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/>
          <p:nvPr/>
        </p:nvCxnSpPr>
        <p:spPr>
          <a:xfrm>
            <a:off x="6732240" y="34290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/>
          <p:nvPr/>
        </p:nvCxnSpPr>
        <p:spPr>
          <a:xfrm>
            <a:off x="5436096" y="596950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/>
          <p:nvPr/>
        </p:nvCxnSpPr>
        <p:spPr>
          <a:xfrm>
            <a:off x="5436096" y="6185526"/>
            <a:ext cx="13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582852"/>
              </p:ext>
            </p:extLst>
          </p:nvPr>
        </p:nvGraphicFramePr>
        <p:xfrm>
          <a:off x="595148" y="4021535"/>
          <a:ext cx="1828800" cy="52197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UFFICIO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SEGRETERIA E CONTABILITA’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Rag.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Ilenia Scaburri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Connettore 1 5"/>
          <p:cNvCxnSpPr/>
          <p:nvPr/>
        </p:nvCxnSpPr>
        <p:spPr>
          <a:xfrm>
            <a:off x="1513569" y="2924944"/>
            <a:ext cx="0" cy="398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>
            <a:endCxn id="3" idx="0"/>
          </p:cNvCxnSpPr>
          <p:nvPr/>
        </p:nvCxnSpPr>
        <p:spPr>
          <a:xfrm>
            <a:off x="1509548" y="3661495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endCxn id="31" idx="0"/>
          </p:cNvCxnSpPr>
          <p:nvPr/>
        </p:nvCxnSpPr>
        <p:spPr>
          <a:xfrm flipH="1">
            <a:off x="6765776" y="4817374"/>
            <a:ext cx="2087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6767863" y="4961390"/>
            <a:ext cx="12969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54"/>
          <p:cNvCxnSpPr>
            <a:endCxn id="33" idx="0"/>
          </p:cNvCxnSpPr>
          <p:nvPr/>
        </p:nvCxnSpPr>
        <p:spPr>
          <a:xfrm>
            <a:off x="8061920" y="596950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 flipH="1">
            <a:off x="5436096" y="4961390"/>
            <a:ext cx="13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1 70"/>
          <p:cNvCxnSpPr/>
          <p:nvPr/>
        </p:nvCxnSpPr>
        <p:spPr>
          <a:xfrm flipV="1">
            <a:off x="5436096" y="4961390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1 73"/>
          <p:cNvCxnSpPr/>
          <p:nvPr/>
        </p:nvCxnSpPr>
        <p:spPr>
          <a:xfrm>
            <a:off x="6767864" y="596950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Connettore 1 1023"/>
          <p:cNvCxnSpPr/>
          <p:nvPr/>
        </p:nvCxnSpPr>
        <p:spPr>
          <a:xfrm flipV="1">
            <a:off x="4556171" y="3630736"/>
            <a:ext cx="8799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Connettore 1 1028"/>
          <p:cNvCxnSpPr/>
          <p:nvPr/>
        </p:nvCxnSpPr>
        <p:spPr>
          <a:xfrm>
            <a:off x="5436096" y="3630737"/>
            <a:ext cx="0" cy="1186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nettore 1 1031"/>
          <p:cNvCxnSpPr>
            <a:endCxn id="34" idx="0"/>
          </p:cNvCxnSpPr>
          <p:nvPr/>
        </p:nvCxnSpPr>
        <p:spPr>
          <a:xfrm>
            <a:off x="6101980" y="6185526"/>
            <a:ext cx="0" cy="64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Connettore 1 1034"/>
          <p:cNvCxnSpPr/>
          <p:nvPr/>
        </p:nvCxnSpPr>
        <p:spPr>
          <a:xfrm>
            <a:off x="5436096" y="4817374"/>
            <a:ext cx="133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Connettore 1 1038"/>
          <p:cNvCxnSpPr/>
          <p:nvPr/>
        </p:nvCxnSpPr>
        <p:spPr>
          <a:xfrm>
            <a:off x="6767864" y="4725144"/>
            <a:ext cx="0" cy="92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LOGO-MdB_X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590" y="332656"/>
            <a:ext cx="2732410" cy="907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6" name="Tabella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452936"/>
              </p:ext>
            </p:extLst>
          </p:nvPr>
        </p:nvGraphicFramePr>
        <p:xfrm>
          <a:off x="620975" y="4905164"/>
          <a:ext cx="1828800" cy="35433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MANUTENZIONI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E MAGAZZINI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E.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Campa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47" name="Connettore 1 46"/>
          <p:cNvCxnSpPr/>
          <p:nvPr/>
        </p:nvCxnSpPr>
        <p:spPr>
          <a:xfrm>
            <a:off x="1509548" y="45451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1513569" y="2924944"/>
            <a:ext cx="11862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1 59"/>
          <p:cNvCxnSpPr>
            <a:endCxn id="35" idx="0"/>
          </p:cNvCxnSpPr>
          <p:nvPr/>
        </p:nvCxnSpPr>
        <p:spPr>
          <a:xfrm>
            <a:off x="3635896" y="3841515"/>
            <a:ext cx="8983" cy="759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1 63"/>
          <p:cNvCxnSpPr>
            <a:endCxn id="13" idx="2"/>
          </p:cNvCxnSpPr>
          <p:nvPr/>
        </p:nvCxnSpPr>
        <p:spPr>
          <a:xfrm flipV="1">
            <a:off x="3635896" y="2996952"/>
            <a:ext cx="0" cy="326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1 81"/>
          <p:cNvCxnSpPr/>
          <p:nvPr/>
        </p:nvCxnSpPr>
        <p:spPr>
          <a:xfrm>
            <a:off x="4556171" y="2924944"/>
            <a:ext cx="21760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1 85"/>
          <p:cNvCxnSpPr>
            <a:endCxn id="30" idx="0"/>
          </p:cNvCxnSpPr>
          <p:nvPr/>
        </p:nvCxnSpPr>
        <p:spPr>
          <a:xfrm flipH="1">
            <a:off x="8061920" y="4961390"/>
            <a:ext cx="2849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 flipV="1">
            <a:off x="3643448" y="2329450"/>
            <a:ext cx="0" cy="235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Tabella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003058"/>
              </p:ext>
            </p:extLst>
          </p:nvPr>
        </p:nvGraphicFramePr>
        <p:xfrm>
          <a:off x="2132540" y="1212891"/>
          <a:ext cx="2880320" cy="1089264"/>
        </p:xfrm>
        <a:graphic>
          <a:graphicData uri="http://schemas.openxmlformats.org/drawingml/2006/table">
            <a:tbl>
              <a:tblPr/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926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CONSIGLIO DI AMMINISTRAZIONE</a:t>
                      </a:r>
                    </a:p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PRESIDENTE: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Alessandro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Cottini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CONSIGLIERI:</a:t>
                      </a:r>
                    </a:p>
                    <a:p>
                      <a:pPr algn="ctr" fontAlgn="b"/>
                      <a:r>
                        <a:rPr lang="it-IT" sz="1100" b="1" i="0" u="none" strike="noStrike" dirty="0" err="1">
                          <a:solidFill>
                            <a:srgbClr val="0000FF"/>
                          </a:solidFill>
                          <a:latin typeface="Calibri"/>
                        </a:rPr>
                        <a:t>Fedrighini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Clara, Finazzi Alfredo,</a:t>
                      </a:r>
                    </a:p>
                    <a:p>
                      <a:pPr algn="ctr" fontAlgn="b"/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Lazzaroni Giovanna,</a:t>
                      </a:r>
                    </a:p>
                    <a:p>
                      <a:pPr algn="ctr" fontAlgn="b"/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Pezzotta Daniela Denise, Ravelli Emilia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251520" y="404664"/>
            <a:ext cx="6191250" cy="935037"/>
          </a:xfrm>
        </p:spPr>
        <p:txBody>
          <a:bodyPr>
            <a:normAutofit fontScale="90000"/>
          </a:bodyPr>
          <a:lstStyle/>
          <a:p>
            <a:r>
              <a:rPr lang="it-IT" sz="1400" b="1" dirty="0">
                <a:solidFill>
                  <a:srgbClr val="0000FF"/>
                </a:solidFill>
              </a:rPr>
              <a:t>FONDAZIONE MADONNA DEL BOLDESICO </a:t>
            </a:r>
            <a:r>
              <a:rPr lang="it-IT" sz="1400" b="1" dirty="0" err="1">
                <a:solidFill>
                  <a:srgbClr val="0000FF"/>
                </a:solidFill>
              </a:rPr>
              <a:t>O.N.L.U.S.</a:t>
            </a:r>
            <a:r>
              <a:rPr lang="it-IT" sz="1400" b="1" dirty="0">
                <a:solidFill>
                  <a:srgbClr val="0000FF"/>
                </a:solidFill>
              </a:rPr>
              <a:t> di GRUMELLO DEL MONTE (BG)</a:t>
            </a:r>
            <a:br>
              <a:rPr lang="it-IT" sz="1400" b="1" dirty="0">
                <a:solidFill>
                  <a:srgbClr val="0000FF"/>
                </a:solidFill>
              </a:rPr>
            </a:br>
            <a:r>
              <a:rPr lang="it-IT" sz="1400" b="1" dirty="0">
                <a:solidFill>
                  <a:srgbClr val="0000FF"/>
                </a:solidFill>
              </a:rPr>
              <a:t>Ente gestore di servizi per anziani (RSA, RTS, CDI) e persone disabili (SFA e sollievo)</a:t>
            </a:r>
            <a:br>
              <a:rPr lang="it-IT" sz="1400" b="1" dirty="0">
                <a:solidFill>
                  <a:srgbClr val="0000FF"/>
                </a:solidFill>
              </a:rPr>
            </a:br>
            <a:br>
              <a:rPr lang="it-IT" sz="1400" b="1" dirty="0"/>
            </a:br>
            <a:endParaRPr lang="it-IT" sz="1400" b="1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1259632" y="620688"/>
            <a:ext cx="4320480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7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7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ORGANIGRAMMA FUNZIONALE</a:t>
            </a: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Titolo 1"/>
          <p:cNvSpPr txBox="1">
            <a:spLocks/>
          </p:cNvSpPr>
          <p:nvPr/>
        </p:nvSpPr>
        <p:spPr>
          <a:xfrm>
            <a:off x="6804248" y="5949280"/>
            <a:ext cx="2232248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it-IT" sz="13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Aggiornato al 10.05.2022</a:t>
            </a: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223792" y="1276743"/>
            <a:ext cx="8646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sz="1200" b="1" dirty="0">
                <a:solidFill>
                  <a:srgbClr val="0000FF"/>
                </a:solidFill>
              </a:rPr>
              <a:t>LA FONDAZIONE</a:t>
            </a:r>
            <a:r>
              <a:rPr lang="it-IT" sz="1200" dirty="0">
                <a:solidFill>
                  <a:srgbClr val="0000FF"/>
                </a:solidFill>
              </a:rPr>
              <a:t> è una persona giuridica di diritto privato, senza scopo di lucro, disciplinata dagli articoli 12 e seguenti del Codice Civile.</a:t>
            </a:r>
          </a:p>
          <a:p>
            <a:pPr algn="just"/>
            <a:r>
              <a:rPr lang="it-IT" sz="1200" dirty="0">
                <a:solidFill>
                  <a:srgbClr val="0000FF"/>
                </a:solidFill>
              </a:rPr>
              <a:t>L’attività della Fondazione si ispira allo Statuto approvato dal Presidente della Regione Lombardia con Decreto n. 6838 del 19/06/2006.</a:t>
            </a:r>
          </a:p>
        </p:txBody>
      </p:sp>
      <p:sp>
        <p:nvSpPr>
          <p:cNvPr id="43" name="CasellaDiTesto 42"/>
          <p:cNvSpPr txBox="1"/>
          <p:nvPr/>
        </p:nvSpPr>
        <p:spPr>
          <a:xfrm>
            <a:off x="223789" y="1738408"/>
            <a:ext cx="8568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>
                <a:solidFill>
                  <a:srgbClr val="0000FF"/>
                </a:solidFill>
              </a:rPr>
              <a:t>IL CONSIGLIO </a:t>
            </a:r>
            <a:r>
              <a:rPr lang="it-IT" sz="1200" b="1" dirty="0" err="1">
                <a:solidFill>
                  <a:srgbClr val="0000FF"/>
                </a:solidFill>
              </a:rPr>
              <a:t>DI</a:t>
            </a:r>
            <a:r>
              <a:rPr lang="it-IT" sz="1200" b="1" dirty="0">
                <a:solidFill>
                  <a:srgbClr val="0000FF"/>
                </a:solidFill>
              </a:rPr>
              <a:t> AMMINISTRAZIONE </a:t>
            </a:r>
            <a:r>
              <a:rPr lang="it-IT" sz="1200" dirty="0">
                <a:solidFill>
                  <a:srgbClr val="0000FF"/>
                </a:solidFill>
              </a:rPr>
              <a:t>è l’organo di governo della Fondazione, dura in carica 5 anni ed è nominato dal Sindaco del Comune di Grumello del Monte.</a:t>
            </a:r>
          </a:p>
          <a:p>
            <a:pPr algn="just"/>
            <a:endParaRPr lang="it-IT" sz="1200" dirty="0">
              <a:solidFill>
                <a:srgbClr val="006600"/>
              </a:solidFill>
            </a:endParaRPr>
          </a:p>
        </p:txBody>
      </p:sp>
      <p:sp>
        <p:nvSpPr>
          <p:cNvPr id="44" name="CasellaDiTesto 43"/>
          <p:cNvSpPr txBox="1"/>
          <p:nvPr/>
        </p:nvSpPr>
        <p:spPr>
          <a:xfrm>
            <a:off x="223788" y="1988840"/>
            <a:ext cx="8568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1200" b="1" dirty="0">
              <a:solidFill>
                <a:srgbClr val="006600"/>
              </a:solidFill>
            </a:endParaRPr>
          </a:p>
          <a:p>
            <a:pPr algn="just"/>
            <a:r>
              <a:rPr lang="it-IT" sz="1200" b="1" dirty="0">
                <a:solidFill>
                  <a:srgbClr val="0000FF"/>
                </a:solidFill>
              </a:rPr>
              <a:t>IL PRESIDENTE </a:t>
            </a:r>
            <a:r>
              <a:rPr lang="it-IT" sz="1200" dirty="0">
                <a:solidFill>
                  <a:srgbClr val="0000FF"/>
                </a:solidFill>
              </a:rPr>
              <a:t>è il legale rappresentante dell’Ente ed è il responsabile, nel suo complesso, di tutta l’attività della Fondazione.</a:t>
            </a:r>
          </a:p>
          <a:p>
            <a:pPr algn="just"/>
            <a:endParaRPr lang="it-IT" sz="1200" b="1" dirty="0">
              <a:solidFill>
                <a:srgbClr val="0000FF"/>
              </a:solidFill>
            </a:endParaRPr>
          </a:p>
          <a:p>
            <a:pPr algn="just"/>
            <a:r>
              <a:rPr lang="it-IT" sz="1200" b="1" dirty="0">
                <a:solidFill>
                  <a:srgbClr val="0000FF"/>
                </a:solidFill>
              </a:rPr>
              <a:t>IL VICE PRESIDENTE</a:t>
            </a:r>
            <a:r>
              <a:rPr lang="it-IT" sz="1200" dirty="0">
                <a:solidFill>
                  <a:srgbClr val="0000FF"/>
                </a:solidFill>
              </a:rPr>
              <a:t>, se viene nominato, collabora con il Presidente nella definizione delle proposte strategiche riguardanti l’attività generale della Fondazione, inoltre sostituisce il Presidente nei casi di assenza ed impedimento di quest’ultimo.</a:t>
            </a:r>
          </a:p>
          <a:p>
            <a:pPr algn="just"/>
            <a:endParaRPr lang="it-IT" sz="1200" dirty="0">
              <a:solidFill>
                <a:srgbClr val="006600"/>
              </a:solidFill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223792" y="2996952"/>
            <a:ext cx="85689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>
                <a:solidFill>
                  <a:srgbClr val="0000FF"/>
                </a:solidFill>
              </a:rPr>
              <a:t>IL DIRETTORE</a:t>
            </a:r>
            <a:r>
              <a:rPr lang="it-IT" sz="1200" dirty="0">
                <a:solidFill>
                  <a:srgbClr val="0000FF"/>
                </a:solidFill>
              </a:rPr>
              <a:t>, come previsto dall’art. 14 dello Statuto, è il responsabile della gestione della Fondazione. Coordina - in particolare – il settore amministrativo, contabile e tecnico dell’ente. Partecipa alle sedute del Consiglio di Amministrazione, predisponendo gli atti deliberativi e dà attuazione alle decisioni assunte dal citato organo di governo. Il </a:t>
            </a:r>
            <a:r>
              <a:rPr lang="it-IT" sz="1200" b="1" dirty="0">
                <a:solidFill>
                  <a:srgbClr val="0000FF"/>
                </a:solidFill>
              </a:rPr>
              <a:t>VICE DIRETTORE </a:t>
            </a:r>
            <a:r>
              <a:rPr lang="it-IT" sz="1200" dirty="0">
                <a:solidFill>
                  <a:srgbClr val="0000FF"/>
                </a:solidFill>
              </a:rPr>
              <a:t>sostituisce il Direttore in caso di assenza o impedimento di quest’ultimo.</a:t>
            </a:r>
          </a:p>
          <a:p>
            <a:pPr algn="just"/>
            <a:endParaRPr lang="it-IT" sz="1200" dirty="0">
              <a:solidFill>
                <a:srgbClr val="006600"/>
              </a:solidFill>
            </a:endParaRPr>
          </a:p>
        </p:txBody>
      </p:sp>
      <p:sp>
        <p:nvSpPr>
          <p:cNvPr id="48" name="CasellaDiTesto 47"/>
          <p:cNvSpPr txBox="1"/>
          <p:nvPr/>
        </p:nvSpPr>
        <p:spPr>
          <a:xfrm>
            <a:off x="199667" y="3573016"/>
            <a:ext cx="85689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1200" b="1" dirty="0">
              <a:solidFill>
                <a:srgbClr val="0000FF"/>
              </a:solidFill>
            </a:endParaRPr>
          </a:p>
          <a:p>
            <a:pPr algn="just"/>
            <a:r>
              <a:rPr lang="it-IT" sz="1200" b="1" dirty="0">
                <a:solidFill>
                  <a:srgbClr val="0000FF"/>
                </a:solidFill>
              </a:rPr>
              <a:t>IL RESPONSABILE SANITARIO </a:t>
            </a:r>
            <a:r>
              <a:rPr lang="it-IT" sz="1200" dirty="0">
                <a:solidFill>
                  <a:srgbClr val="0000FF"/>
                </a:solidFill>
              </a:rPr>
              <a:t>ha la responsabilità di tutta l’attività sanitaria che viene svolta dalle diverse unità di offerta gestite dalla Fondazione. In particolare, coordina e vigila sull’operato dei medici che collaborano con lui all’erogazione dei servizi e delle prestazioni sanitarie. </a:t>
            </a:r>
          </a:p>
          <a:p>
            <a:pPr algn="just"/>
            <a:r>
              <a:rPr lang="it-IT" sz="1200" b="1" dirty="0">
                <a:solidFill>
                  <a:srgbClr val="0000FF"/>
                </a:solidFill>
              </a:rPr>
              <a:t>IL COORDINATORE DEI SERVIZI SOCIO-SANITARI (CAPOSALA) </a:t>
            </a:r>
            <a:r>
              <a:rPr lang="it-IT" sz="1200" dirty="0">
                <a:solidFill>
                  <a:srgbClr val="0000FF"/>
                </a:solidFill>
              </a:rPr>
              <a:t>è il responsabile di tutta l’attività socio-sanitaria, assistenziale ed alberghiera delle diverse unità di offerta gestite dalla Fondazione. Coordina, con funzione di superiore gerarchico, l’attività del personale assistenziale (ASA/OSS), infermieristico (IP), fisioterapico (</a:t>
            </a:r>
            <a:r>
              <a:rPr lang="it-IT" sz="1200" dirty="0" err="1">
                <a:solidFill>
                  <a:srgbClr val="0000FF"/>
                </a:solidFill>
              </a:rPr>
              <a:t>TdR</a:t>
            </a:r>
            <a:r>
              <a:rPr lang="it-IT" sz="1200" dirty="0">
                <a:solidFill>
                  <a:srgbClr val="0000FF"/>
                </a:solidFill>
              </a:rPr>
              <a:t>) ed </a:t>
            </a:r>
            <a:r>
              <a:rPr lang="it-IT" sz="1200" dirty="0" err="1">
                <a:solidFill>
                  <a:srgbClr val="0000FF"/>
                </a:solidFill>
              </a:rPr>
              <a:t>animativo</a:t>
            </a:r>
            <a:r>
              <a:rPr lang="it-IT" sz="1200" dirty="0">
                <a:solidFill>
                  <a:srgbClr val="0000FF"/>
                </a:solidFill>
              </a:rPr>
              <a:t> (EP). </a:t>
            </a:r>
          </a:p>
          <a:p>
            <a:pPr algn="just"/>
            <a:endParaRPr lang="it-IT" sz="1200" dirty="0">
              <a:solidFill>
                <a:srgbClr val="006600"/>
              </a:solidFill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223790" y="4725144"/>
            <a:ext cx="85689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1200" b="1" dirty="0">
              <a:solidFill>
                <a:srgbClr val="0000FF"/>
              </a:solidFill>
            </a:endParaRPr>
          </a:p>
          <a:p>
            <a:pPr algn="just"/>
            <a:r>
              <a:rPr lang="it-IT" sz="1200" b="1" dirty="0">
                <a:solidFill>
                  <a:srgbClr val="0000FF"/>
                </a:solidFill>
              </a:rPr>
              <a:t>ALTRI ORGANI. </a:t>
            </a:r>
            <a:r>
              <a:rPr lang="it-IT" sz="1200" dirty="0">
                <a:solidFill>
                  <a:srgbClr val="0000FF"/>
                </a:solidFill>
              </a:rPr>
              <a:t>La Fondazione è dotata, altresì, di organi che – pur non avendo una collocazione gerarchica – esercitano vigilanza e sorveglianza per assicurare il rispetto delle norme di legge che regolano le diverse attività dell’ente: il Revisore dei Conti (Dott. M. </a:t>
            </a:r>
            <a:r>
              <a:rPr lang="it-IT" sz="1200" dirty="0" err="1">
                <a:solidFill>
                  <a:srgbClr val="0000FF"/>
                </a:solidFill>
              </a:rPr>
              <a:t>Pellizzer</a:t>
            </a:r>
            <a:r>
              <a:rPr lang="it-IT" sz="1200" dirty="0">
                <a:solidFill>
                  <a:srgbClr val="0000FF"/>
                </a:solidFill>
              </a:rPr>
              <a:t>), l’Organismo di Vigilanza ai sensi del D. </a:t>
            </a:r>
            <a:r>
              <a:rPr lang="it-IT" sz="1200" dirty="0" err="1">
                <a:solidFill>
                  <a:srgbClr val="0000FF"/>
                </a:solidFill>
              </a:rPr>
              <a:t>Lgs</a:t>
            </a:r>
            <a:r>
              <a:rPr lang="it-IT" sz="1200" dirty="0">
                <a:solidFill>
                  <a:srgbClr val="0000FF"/>
                </a:solidFill>
              </a:rPr>
              <a:t>. n. 231/2001 (Avv. G. </a:t>
            </a:r>
            <a:r>
              <a:rPr lang="it-IT" sz="1200" dirty="0" err="1">
                <a:solidFill>
                  <a:srgbClr val="0000FF"/>
                </a:solidFill>
              </a:rPr>
              <a:t>Zucchinali</a:t>
            </a:r>
            <a:r>
              <a:rPr lang="it-IT" sz="1200" dirty="0">
                <a:solidFill>
                  <a:srgbClr val="0000FF"/>
                </a:solidFill>
              </a:rPr>
              <a:t>), il Medico Competente (Dott. M. Di Giovanni), il Responsabile del Servizio di Prevenzione e Protezione (Dott.ssa M. </a:t>
            </a:r>
            <a:r>
              <a:rPr lang="it-IT" sz="1200" dirty="0" err="1">
                <a:solidFill>
                  <a:srgbClr val="0000FF"/>
                </a:solidFill>
              </a:rPr>
              <a:t>Toccagni</a:t>
            </a:r>
            <a:r>
              <a:rPr lang="it-IT" sz="1200" dirty="0">
                <a:solidFill>
                  <a:srgbClr val="0000FF"/>
                </a:solidFill>
              </a:rPr>
              <a:t>), il Responsabile del Sistema Informativo, Sig. Denis Moras.</a:t>
            </a:r>
          </a:p>
          <a:p>
            <a:pPr algn="just"/>
            <a:r>
              <a:rPr lang="it-IT" sz="1200" dirty="0">
                <a:solidFill>
                  <a:srgbClr val="0000FF"/>
                </a:solidFill>
              </a:rPr>
              <a:t>L’A.T.S. di Bergamo, infine, esercita costantemente attività di vigilanza per verificare il mantenimento dei requisiti organizzativi, strutturali e di personale delle unità di offerta accreditate e/o autorizzate al funzionamento.</a:t>
            </a:r>
          </a:p>
          <a:p>
            <a:pPr algn="just"/>
            <a:endParaRPr lang="it-IT" sz="1200" dirty="0">
              <a:solidFill>
                <a:srgbClr val="006600"/>
              </a:solidFill>
            </a:endParaRPr>
          </a:p>
        </p:txBody>
      </p:sp>
      <p:pic>
        <p:nvPicPr>
          <p:cNvPr id="12" name="Picture 2" descr="LOGO-MdB_X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590" y="332656"/>
            <a:ext cx="2732410" cy="907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6192688" cy="936103"/>
          </a:xfrm>
        </p:spPr>
        <p:txBody>
          <a:bodyPr>
            <a:normAutofit fontScale="90000"/>
          </a:bodyPr>
          <a:lstStyle/>
          <a:p>
            <a:r>
              <a:rPr lang="it-IT" sz="1400" b="1" dirty="0">
                <a:solidFill>
                  <a:srgbClr val="0000FF"/>
                </a:solidFill>
              </a:rPr>
              <a:t>FONDAZIONE MADONNA DEL BOLDESICO </a:t>
            </a:r>
            <a:r>
              <a:rPr lang="it-IT" sz="1400" b="1" dirty="0" err="1">
                <a:solidFill>
                  <a:srgbClr val="0000FF"/>
                </a:solidFill>
              </a:rPr>
              <a:t>O.N.L.U.S.</a:t>
            </a:r>
            <a:r>
              <a:rPr lang="it-IT" sz="1400" b="1" dirty="0">
                <a:solidFill>
                  <a:srgbClr val="0000FF"/>
                </a:solidFill>
              </a:rPr>
              <a:t> di GRUMELLO DEL MONTE (BG)</a:t>
            </a:r>
            <a:br>
              <a:rPr lang="it-IT" sz="1400" b="1" dirty="0">
                <a:solidFill>
                  <a:srgbClr val="0000FF"/>
                </a:solidFill>
              </a:rPr>
            </a:br>
            <a:r>
              <a:rPr lang="it-IT" sz="1400" b="1" dirty="0">
                <a:solidFill>
                  <a:srgbClr val="0000FF"/>
                </a:solidFill>
              </a:rPr>
              <a:t>Ente gestore di servizi per anziani (RSA, RTS, CDI) e persone disabili (SFA e sollievo)</a:t>
            </a:r>
            <a:br>
              <a:rPr lang="it-IT" sz="1400" b="1" dirty="0">
                <a:solidFill>
                  <a:srgbClr val="0000FF"/>
                </a:solidFill>
              </a:rPr>
            </a:br>
            <a:br>
              <a:rPr lang="it-IT" sz="1400" b="1" dirty="0"/>
            </a:br>
            <a:endParaRPr lang="it-IT" sz="1400" b="1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1331640" y="836712"/>
            <a:ext cx="4320480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it-IT" sz="64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it-IT" sz="6400" b="1" dirty="0" err="1">
                <a:solidFill>
                  <a:srgbClr val="0000FF"/>
                </a:solidFill>
                <a:latin typeface="+mj-lt"/>
                <a:ea typeface="+mj-ea"/>
                <a:cs typeface="+mj-cs"/>
              </a:rPr>
              <a:t>R.S.A.</a:t>
            </a:r>
            <a:r>
              <a:rPr lang="it-IT" sz="64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(Casa di Riposo) – 60 posti letto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4700" b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it-IT" sz="6400" b="1" dirty="0">
                <a:solidFill>
                  <a:srgbClr val="0000FF"/>
                </a:solidFill>
              </a:rPr>
              <a:t>ESTRATTO  DELL’ORGANIGRAMMA  AZIENDALE</a:t>
            </a:r>
            <a:endParaRPr lang="it-IT" sz="6400" b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7" name="Tabel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283997"/>
              </p:ext>
            </p:extLst>
          </p:nvPr>
        </p:nvGraphicFramePr>
        <p:xfrm>
          <a:off x="2483768" y="1700808"/>
          <a:ext cx="1828800" cy="36004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RESPONSABILE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SANITARIO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Dott.ssa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M.C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. De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Vitis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" name="Tabell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551563"/>
              </p:ext>
            </p:extLst>
          </p:nvPr>
        </p:nvGraphicFramePr>
        <p:xfrm>
          <a:off x="2483768" y="2204864"/>
          <a:ext cx="1828800" cy="1143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MEDICI E SPECIALISTI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 L. Bellini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 G. </a:t>
                      </a:r>
                      <a:r>
                        <a:rPr lang="it-IT" sz="1100" b="1" i="0" u="none" strike="noStrike" dirty="0" err="1">
                          <a:solidFill>
                            <a:srgbClr val="0000FF"/>
                          </a:solidFill>
                          <a:latin typeface="Calibri"/>
                        </a:rPr>
                        <a:t>Bellogini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 G. Consoli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Dott.ssa </a:t>
                      </a:r>
                      <a:r>
                        <a:rPr lang="it-IT" sz="1100" b="1" i="0" u="none" strike="noStrike" dirty="0" err="1">
                          <a:solidFill>
                            <a:srgbClr val="0000FF"/>
                          </a:solidFill>
                          <a:latin typeface="Calibri"/>
                        </a:rPr>
                        <a:t>A.M</a:t>
                      </a:r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. </a:t>
                      </a:r>
                      <a:r>
                        <a:rPr lang="it-IT" sz="1100" b="1" i="0" u="none" strike="noStrike" dirty="0" err="1">
                          <a:solidFill>
                            <a:srgbClr val="0000FF"/>
                          </a:solidFill>
                          <a:latin typeface="Calibri"/>
                        </a:rPr>
                        <a:t>Fotea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9" name="Tabel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191760"/>
              </p:ext>
            </p:extLst>
          </p:nvPr>
        </p:nvGraphicFramePr>
        <p:xfrm>
          <a:off x="2483768" y="3501008"/>
          <a:ext cx="1828800" cy="38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COORDINATORE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B.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Moioli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" name="Tabel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622306"/>
              </p:ext>
            </p:extLst>
          </p:nvPr>
        </p:nvGraphicFramePr>
        <p:xfrm>
          <a:off x="5436096" y="4509120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INFERMIERI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ella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244070"/>
              </p:ext>
            </p:extLst>
          </p:nvPr>
        </p:nvGraphicFramePr>
        <p:xfrm>
          <a:off x="4139952" y="4509120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FF"/>
                          </a:solidFill>
                          <a:latin typeface="Calibri"/>
                          <a:ea typeface="+mn-ea"/>
                          <a:cs typeface="+mn-cs"/>
                        </a:rPr>
                        <a:t>FISIOTERAPISTI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ell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046113"/>
              </p:ext>
            </p:extLst>
          </p:nvPr>
        </p:nvGraphicFramePr>
        <p:xfrm>
          <a:off x="2843808" y="4509120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EDUCATORI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P.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ella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696613"/>
              </p:ext>
            </p:extLst>
          </p:nvPr>
        </p:nvGraphicFramePr>
        <p:xfrm>
          <a:off x="5436096" y="4941168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A.S.A.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/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O.S.S.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Tabella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406598"/>
              </p:ext>
            </p:extLst>
          </p:nvPr>
        </p:nvGraphicFramePr>
        <p:xfrm>
          <a:off x="3491880" y="5229200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VOLONTARI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el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818623"/>
              </p:ext>
            </p:extLst>
          </p:nvPr>
        </p:nvGraphicFramePr>
        <p:xfrm>
          <a:off x="755576" y="4509120"/>
          <a:ext cx="1828800" cy="9525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 ALBERGHIERI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Servizio di ristorazione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Servizio pulizie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Servizio lavanderia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 trasporti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Titolo 1"/>
          <p:cNvSpPr txBox="1">
            <a:spLocks/>
          </p:cNvSpPr>
          <p:nvPr/>
        </p:nvSpPr>
        <p:spPr>
          <a:xfrm>
            <a:off x="6732240" y="5805264"/>
            <a:ext cx="2232248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it-IT" sz="13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Aggiornato al 10.05.2022</a:t>
            </a: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5" name="Connettore 1 64"/>
          <p:cNvCxnSpPr/>
          <p:nvPr/>
        </p:nvCxnSpPr>
        <p:spPr>
          <a:xfrm>
            <a:off x="3419872" y="20608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1 66"/>
          <p:cNvCxnSpPr/>
          <p:nvPr/>
        </p:nvCxnSpPr>
        <p:spPr>
          <a:xfrm>
            <a:off x="3419872" y="335699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1 76"/>
          <p:cNvCxnSpPr/>
          <p:nvPr/>
        </p:nvCxnSpPr>
        <p:spPr>
          <a:xfrm flipH="1">
            <a:off x="1619672" y="4293096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1 78"/>
          <p:cNvCxnSpPr/>
          <p:nvPr/>
        </p:nvCxnSpPr>
        <p:spPr>
          <a:xfrm>
            <a:off x="1619672" y="429309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1 80"/>
          <p:cNvCxnSpPr/>
          <p:nvPr/>
        </p:nvCxnSpPr>
        <p:spPr>
          <a:xfrm>
            <a:off x="3419872" y="429309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/>
          <p:nvPr/>
        </p:nvCxnSpPr>
        <p:spPr>
          <a:xfrm>
            <a:off x="6084168" y="472514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/>
          <p:nvPr/>
        </p:nvCxnSpPr>
        <p:spPr>
          <a:xfrm>
            <a:off x="4716016" y="472514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/>
          <p:nvPr/>
        </p:nvCxnSpPr>
        <p:spPr>
          <a:xfrm>
            <a:off x="3419872" y="472514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/>
          <p:nvPr/>
        </p:nvCxnSpPr>
        <p:spPr>
          <a:xfrm>
            <a:off x="3419872" y="4941168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/>
          <p:nvPr/>
        </p:nvCxnSpPr>
        <p:spPr>
          <a:xfrm>
            <a:off x="4067944" y="494116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>
            <a:off x="3419872" y="386104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42"/>
          <p:cNvCxnSpPr/>
          <p:nvPr/>
        </p:nvCxnSpPr>
        <p:spPr>
          <a:xfrm>
            <a:off x="4716016" y="429309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2" descr="LOGO-MdB_X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439" y="44624"/>
            <a:ext cx="2732410" cy="907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420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6192688" cy="936103"/>
          </a:xfrm>
        </p:spPr>
        <p:txBody>
          <a:bodyPr>
            <a:normAutofit fontScale="90000"/>
          </a:bodyPr>
          <a:lstStyle/>
          <a:p>
            <a:r>
              <a:rPr lang="it-IT" sz="1400" b="1" dirty="0">
                <a:solidFill>
                  <a:srgbClr val="0000FF"/>
                </a:solidFill>
              </a:rPr>
              <a:t>FONDAZIONE MADONNA DEL BOLDESICO </a:t>
            </a:r>
            <a:r>
              <a:rPr lang="it-IT" sz="1400" b="1" dirty="0" err="1">
                <a:solidFill>
                  <a:srgbClr val="0000FF"/>
                </a:solidFill>
              </a:rPr>
              <a:t>O.N.L.U.S.</a:t>
            </a:r>
            <a:r>
              <a:rPr lang="it-IT" sz="1400" b="1" dirty="0">
                <a:solidFill>
                  <a:srgbClr val="0000FF"/>
                </a:solidFill>
              </a:rPr>
              <a:t> di GRUMELLO DEL MONTE (BG)</a:t>
            </a:r>
            <a:br>
              <a:rPr lang="it-IT" sz="1400" b="1" dirty="0">
                <a:solidFill>
                  <a:srgbClr val="0000FF"/>
                </a:solidFill>
              </a:rPr>
            </a:br>
            <a:r>
              <a:rPr lang="it-IT" sz="1400" b="1" dirty="0">
                <a:solidFill>
                  <a:srgbClr val="0000FF"/>
                </a:solidFill>
              </a:rPr>
              <a:t>Ente gestore di servizi per anziani (RSA, RTS, CDI) e persone disabili (SFA e sollievo)</a:t>
            </a:r>
            <a:br>
              <a:rPr lang="it-IT" sz="1400" b="1" dirty="0">
                <a:solidFill>
                  <a:srgbClr val="0000FF"/>
                </a:solidFill>
              </a:rPr>
            </a:br>
            <a:br>
              <a:rPr lang="it-IT" sz="1400" b="1" dirty="0"/>
            </a:br>
            <a:endParaRPr lang="it-IT" sz="1400" b="1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323528" y="836712"/>
            <a:ext cx="6840760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it-IT" sz="6400" b="1" noProof="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Il </a:t>
            </a:r>
            <a:r>
              <a:rPr lang="it-IT" sz="6400" b="1" noProof="0" dirty="0" err="1">
                <a:solidFill>
                  <a:srgbClr val="0000FF"/>
                </a:solidFill>
                <a:latin typeface="+mj-lt"/>
                <a:ea typeface="+mj-ea"/>
                <a:cs typeface="+mj-cs"/>
              </a:rPr>
              <a:t>C.D.I.</a:t>
            </a:r>
            <a:r>
              <a:rPr lang="it-IT" sz="6400" b="1" noProof="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(Centro Diurno – 30 posti) e l’</a:t>
            </a:r>
            <a:r>
              <a:rPr lang="it-IT" sz="6400" b="1" noProof="0" dirty="0" err="1">
                <a:solidFill>
                  <a:srgbClr val="0000FF"/>
                </a:solidFill>
                <a:latin typeface="+mj-lt"/>
                <a:ea typeface="+mj-ea"/>
                <a:cs typeface="+mj-cs"/>
              </a:rPr>
              <a:t>R.T.S.</a:t>
            </a:r>
            <a:r>
              <a:rPr lang="it-IT" sz="6400" b="1" noProof="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(Reparto di Sollievo – 6 posti)</a:t>
            </a:r>
            <a:endParaRPr lang="it-IT" sz="6400" b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4700" b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it-IT" sz="6400" b="1" dirty="0">
                <a:solidFill>
                  <a:srgbClr val="0000FF"/>
                </a:solidFill>
              </a:rPr>
              <a:t>ESTRATTO  DELL’ORGANIGRAMMA  AZIENDALE</a:t>
            </a:r>
            <a:endParaRPr lang="it-IT" sz="6400" b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7" name="Tabel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836023"/>
              </p:ext>
            </p:extLst>
          </p:nvPr>
        </p:nvGraphicFramePr>
        <p:xfrm>
          <a:off x="2483768" y="1700808"/>
          <a:ext cx="1828800" cy="36004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RESPONSABILE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SANITARIO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Dott.ssa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M.C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. De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Vitis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" name="Tabell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869536"/>
              </p:ext>
            </p:extLst>
          </p:nvPr>
        </p:nvGraphicFramePr>
        <p:xfrm>
          <a:off x="2483768" y="2204864"/>
          <a:ext cx="1828800" cy="1143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MEDICI E SPECIALISTI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 L. Bellini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 G. </a:t>
                      </a:r>
                      <a:r>
                        <a:rPr lang="it-IT" sz="1100" b="1" i="0" u="none" strike="noStrike" dirty="0" err="1">
                          <a:solidFill>
                            <a:srgbClr val="0000FF"/>
                          </a:solidFill>
                          <a:latin typeface="Calibri"/>
                        </a:rPr>
                        <a:t>Bellogini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 G. Consoli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Dott.ssa </a:t>
                      </a:r>
                      <a:r>
                        <a:rPr lang="it-IT" sz="1100" b="1" i="0" u="none" strike="noStrike" dirty="0" err="1">
                          <a:solidFill>
                            <a:srgbClr val="0000FF"/>
                          </a:solidFill>
                          <a:latin typeface="Calibri"/>
                        </a:rPr>
                        <a:t>A.M</a:t>
                      </a:r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. </a:t>
                      </a:r>
                      <a:r>
                        <a:rPr lang="it-IT" sz="1100" b="1" i="0" u="none" strike="noStrike" dirty="0" err="1">
                          <a:solidFill>
                            <a:srgbClr val="0000FF"/>
                          </a:solidFill>
                          <a:latin typeface="Calibri"/>
                        </a:rPr>
                        <a:t>Fotea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it-IT" sz="1100" b="1" i="0" u="none" strike="noStrike" dirty="0">
                        <a:solidFill>
                          <a:srgbClr val="0066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0" name="Tabel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233624"/>
              </p:ext>
            </p:extLst>
          </p:nvPr>
        </p:nvGraphicFramePr>
        <p:xfrm>
          <a:off x="5436096" y="4869160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INFERMIERI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ella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301596"/>
              </p:ext>
            </p:extLst>
          </p:nvPr>
        </p:nvGraphicFramePr>
        <p:xfrm>
          <a:off x="4139952" y="4869160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kern="1200" dirty="0">
                          <a:solidFill>
                            <a:srgbClr val="0000FF"/>
                          </a:solidFill>
                          <a:latin typeface="Calibri"/>
                          <a:ea typeface="+mn-ea"/>
                          <a:cs typeface="+mn-cs"/>
                        </a:rPr>
                        <a:t>FISIOTERAPISTI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ell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223972"/>
              </p:ext>
            </p:extLst>
          </p:nvPr>
        </p:nvGraphicFramePr>
        <p:xfrm>
          <a:off x="2843808" y="4869160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EDUCATORI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P.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ella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8498"/>
              </p:ext>
            </p:extLst>
          </p:nvPr>
        </p:nvGraphicFramePr>
        <p:xfrm>
          <a:off x="6747631" y="4869160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A.S.A.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/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O.S.S.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Tabella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110345"/>
              </p:ext>
            </p:extLst>
          </p:nvPr>
        </p:nvGraphicFramePr>
        <p:xfrm>
          <a:off x="3491880" y="5589240"/>
          <a:ext cx="1219200" cy="1905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VOLONTARI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el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24198"/>
              </p:ext>
            </p:extLst>
          </p:nvPr>
        </p:nvGraphicFramePr>
        <p:xfrm>
          <a:off x="755576" y="4869160"/>
          <a:ext cx="1828800" cy="9525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 ALBERGHIERI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Servizio di ristorazione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Servizio pulizie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Servizio lavanderia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Servizi trasporti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Titolo 1"/>
          <p:cNvSpPr txBox="1">
            <a:spLocks/>
          </p:cNvSpPr>
          <p:nvPr/>
        </p:nvSpPr>
        <p:spPr>
          <a:xfrm>
            <a:off x="6732240" y="5805264"/>
            <a:ext cx="2232248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it-IT" sz="13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Aggiornato al 10.05.2022</a:t>
            </a: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7" name="Connettore 1 76"/>
          <p:cNvCxnSpPr/>
          <p:nvPr/>
        </p:nvCxnSpPr>
        <p:spPr>
          <a:xfrm flipH="1">
            <a:off x="1619672" y="4653136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1 78"/>
          <p:cNvCxnSpPr/>
          <p:nvPr/>
        </p:nvCxnSpPr>
        <p:spPr>
          <a:xfrm>
            <a:off x="1619672" y="46531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1 80"/>
          <p:cNvCxnSpPr/>
          <p:nvPr/>
        </p:nvCxnSpPr>
        <p:spPr>
          <a:xfrm>
            <a:off x="3419872" y="46531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1 82"/>
          <p:cNvCxnSpPr/>
          <p:nvPr/>
        </p:nvCxnSpPr>
        <p:spPr>
          <a:xfrm>
            <a:off x="4716016" y="465313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1 84"/>
          <p:cNvCxnSpPr/>
          <p:nvPr/>
        </p:nvCxnSpPr>
        <p:spPr>
          <a:xfrm>
            <a:off x="6084168" y="46531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/>
          <p:nvPr/>
        </p:nvCxnSpPr>
        <p:spPr>
          <a:xfrm>
            <a:off x="4716016" y="508518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/>
          <p:nvPr/>
        </p:nvCxnSpPr>
        <p:spPr>
          <a:xfrm>
            <a:off x="3419872" y="508518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/>
          <p:nvPr/>
        </p:nvCxnSpPr>
        <p:spPr>
          <a:xfrm>
            <a:off x="3419872" y="5301208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/>
          <p:nvPr/>
        </p:nvCxnSpPr>
        <p:spPr>
          <a:xfrm>
            <a:off x="4067944" y="53012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ella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403652"/>
              </p:ext>
            </p:extLst>
          </p:nvPr>
        </p:nvGraphicFramePr>
        <p:xfrm>
          <a:off x="863588" y="4118220"/>
          <a:ext cx="1512168" cy="406524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CASE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MANAGER – O.S.S.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G.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Marchetti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42" name="Connettore 1 41"/>
          <p:cNvCxnSpPr/>
          <p:nvPr/>
        </p:nvCxnSpPr>
        <p:spPr>
          <a:xfrm>
            <a:off x="4716016" y="46531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Tabella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110183"/>
              </p:ext>
            </p:extLst>
          </p:nvPr>
        </p:nvGraphicFramePr>
        <p:xfrm>
          <a:off x="2505472" y="3598540"/>
          <a:ext cx="1828800" cy="38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COORDINATORE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B.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Moioli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9" name="Tabella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080433"/>
              </p:ext>
            </p:extLst>
          </p:nvPr>
        </p:nvGraphicFramePr>
        <p:xfrm>
          <a:off x="6444208" y="3796657"/>
          <a:ext cx="1828800" cy="52482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COOPERATIVA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GRUMELLO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DEL MONTE ONLUS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47" name="Connettore 1 46"/>
          <p:cNvCxnSpPr>
            <a:stCxn id="59" idx="2"/>
            <a:endCxn id="33" idx="0"/>
          </p:cNvCxnSpPr>
          <p:nvPr/>
        </p:nvCxnSpPr>
        <p:spPr>
          <a:xfrm flipH="1">
            <a:off x="7357231" y="4321482"/>
            <a:ext cx="1377" cy="5476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27" idx="2"/>
            <a:endCxn id="28" idx="0"/>
          </p:cNvCxnSpPr>
          <p:nvPr/>
        </p:nvCxnSpPr>
        <p:spPr>
          <a:xfrm>
            <a:off x="3398168" y="20608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2" descr="LOGO-MdB_X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439" y="44624"/>
            <a:ext cx="2732410" cy="907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Connettore 1 11"/>
          <p:cNvCxnSpPr>
            <a:endCxn id="28" idx="2"/>
          </p:cNvCxnSpPr>
          <p:nvPr/>
        </p:nvCxnSpPr>
        <p:spPr>
          <a:xfrm flipV="1">
            <a:off x="3394032" y="3347864"/>
            <a:ext cx="4136" cy="250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H="1">
            <a:off x="1547664" y="3717032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>
            <a:off x="3419872" y="3933056"/>
            <a:ext cx="0" cy="828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>
            <a:off x="1547664" y="37170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266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6192688" cy="936103"/>
          </a:xfrm>
        </p:spPr>
        <p:txBody>
          <a:bodyPr>
            <a:normAutofit fontScale="90000"/>
          </a:bodyPr>
          <a:lstStyle/>
          <a:p>
            <a:r>
              <a:rPr lang="it-IT" sz="1400" b="1" dirty="0">
                <a:solidFill>
                  <a:srgbClr val="0000FF"/>
                </a:solidFill>
              </a:rPr>
              <a:t>FONDAZIONE MADONNA DEL BOLDESICO </a:t>
            </a:r>
            <a:r>
              <a:rPr lang="it-IT" sz="1400" b="1" dirty="0" err="1">
                <a:solidFill>
                  <a:srgbClr val="0000FF"/>
                </a:solidFill>
              </a:rPr>
              <a:t>O.N.L.U.S.</a:t>
            </a:r>
            <a:r>
              <a:rPr lang="it-IT" sz="1400" b="1" dirty="0">
                <a:solidFill>
                  <a:srgbClr val="0000FF"/>
                </a:solidFill>
              </a:rPr>
              <a:t> di GRUMELLO DEL MONTE (BG)</a:t>
            </a:r>
            <a:br>
              <a:rPr lang="it-IT" sz="1400" b="1" dirty="0">
                <a:solidFill>
                  <a:srgbClr val="0000FF"/>
                </a:solidFill>
              </a:rPr>
            </a:br>
            <a:r>
              <a:rPr lang="it-IT" sz="1400" b="1" dirty="0">
                <a:solidFill>
                  <a:srgbClr val="0000FF"/>
                </a:solidFill>
              </a:rPr>
              <a:t>Ente gestore di servizi per anziani (RSA, RTS, CDI) e persone disabili (SFA e sollievo)</a:t>
            </a:r>
            <a:br>
              <a:rPr lang="it-IT" sz="1400" b="1" dirty="0"/>
            </a:br>
            <a:br>
              <a:rPr lang="it-IT" sz="1400" b="1" dirty="0"/>
            </a:br>
            <a:endParaRPr lang="it-IT" sz="1400" b="1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323528" y="836712"/>
            <a:ext cx="6840760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it-IT" sz="64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Lo </a:t>
            </a:r>
            <a:r>
              <a:rPr lang="it-IT" sz="6400" b="1" dirty="0" err="1">
                <a:solidFill>
                  <a:srgbClr val="0000FF"/>
                </a:solidFill>
                <a:latin typeface="+mj-lt"/>
                <a:ea typeface="+mj-ea"/>
                <a:cs typeface="+mj-cs"/>
              </a:rPr>
              <a:t>S.F.A.</a:t>
            </a:r>
            <a:r>
              <a:rPr lang="it-IT" sz="64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6400" b="1" noProof="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(14 posti) ed il Sollievo (10 posti) per persone disabili</a:t>
            </a:r>
            <a:endParaRPr lang="it-IT" sz="6400" b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4700" b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it-IT" sz="6400" b="1" dirty="0">
                <a:solidFill>
                  <a:srgbClr val="0000FF"/>
                </a:solidFill>
              </a:rPr>
              <a:t>ESTRATTO  DELL’ORGANIGRAMMA  AZIENDALE</a:t>
            </a:r>
            <a:endParaRPr lang="it-IT" sz="6400" b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7" name="Tabel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635964"/>
              </p:ext>
            </p:extLst>
          </p:nvPr>
        </p:nvGraphicFramePr>
        <p:xfrm>
          <a:off x="2848744" y="2603763"/>
          <a:ext cx="1828800" cy="36004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COORDINATORE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E.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P. Francesco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Pigolotti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" name="Tabell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849466"/>
              </p:ext>
            </p:extLst>
          </p:nvPr>
        </p:nvGraphicFramePr>
        <p:xfrm>
          <a:off x="2860385" y="3276347"/>
          <a:ext cx="1828800" cy="84772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5893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EDUCATORI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PROFESSIONALI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E.P.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F. Pigolotti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E.P. A.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Rossi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Dott.ssa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V.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Marcassoli</a:t>
                      </a:r>
                      <a:endParaRPr lang="it-IT" sz="1100" b="1" i="0" u="none" strike="noStrike" baseline="0" dirty="0">
                        <a:solidFill>
                          <a:srgbClr val="0000FF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E.P. G. Garlaschi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el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438118"/>
              </p:ext>
            </p:extLst>
          </p:nvPr>
        </p:nvGraphicFramePr>
        <p:xfrm>
          <a:off x="2851831" y="4317406"/>
          <a:ext cx="1828800" cy="53530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ASSISTENTI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EDUCATORI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A.M.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</a:t>
                      </a:r>
                      <a:r>
                        <a:rPr lang="it-IT" sz="1100" b="1" i="0" u="none" strike="noStrike" baseline="0" dirty="0" err="1">
                          <a:solidFill>
                            <a:srgbClr val="0000FF"/>
                          </a:solidFill>
                          <a:latin typeface="Calibri"/>
                        </a:rPr>
                        <a:t>Bonalumi</a:t>
                      </a:r>
                      <a:endParaRPr lang="it-IT" sz="1100" b="1" i="0" u="none" strike="noStrike" baseline="0" dirty="0">
                        <a:solidFill>
                          <a:srgbClr val="0000FF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4" name="Tabella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226061"/>
              </p:ext>
            </p:extLst>
          </p:nvPr>
        </p:nvGraphicFramePr>
        <p:xfrm>
          <a:off x="3918801" y="5243535"/>
          <a:ext cx="1219200" cy="177165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84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VOLONTARI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Titolo 1"/>
          <p:cNvSpPr txBox="1">
            <a:spLocks/>
          </p:cNvSpPr>
          <p:nvPr/>
        </p:nvSpPr>
        <p:spPr>
          <a:xfrm>
            <a:off x="6732240" y="5805264"/>
            <a:ext cx="2232248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it-IT" sz="13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Aggiornato al 10.05.2022</a:t>
            </a: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0" name="Tabella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598654"/>
              </p:ext>
            </p:extLst>
          </p:nvPr>
        </p:nvGraphicFramePr>
        <p:xfrm>
          <a:off x="5358961" y="5243535"/>
          <a:ext cx="1219200" cy="177165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84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TRASPORTO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ella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226863"/>
              </p:ext>
            </p:extLst>
          </p:nvPr>
        </p:nvGraphicFramePr>
        <p:xfrm>
          <a:off x="2478641" y="5243535"/>
          <a:ext cx="1219200" cy="177165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84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PULIZIE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ell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71920"/>
              </p:ext>
            </p:extLst>
          </p:nvPr>
        </p:nvGraphicFramePr>
        <p:xfrm>
          <a:off x="1038481" y="5243535"/>
          <a:ext cx="1219200" cy="177165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84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RISTORAZIONE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6" name="Connettore 1 45"/>
          <p:cNvCxnSpPr/>
          <p:nvPr/>
        </p:nvCxnSpPr>
        <p:spPr>
          <a:xfrm>
            <a:off x="3784848" y="2963803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>
            <a:off x="3766231" y="402937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>
            <a:off x="1614545" y="5099519"/>
            <a:ext cx="4392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>
            <a:off x="1614545" y="5099519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>
            <a:off x="3126713" y="5099519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>
            <a:off x="4494865" y="5099519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6007033" y="5099519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>
            <a:off x="3774785" y="4883495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el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348203"/>
              </p:ext>
            </p:extLst>
          </p:nvPr>
        </p:nvGraphicFramePr>
        <p:xfrm>
          <a:off x="2829508" y="1772816"/>
          <a:ext cx="1828800" cy="52482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COOPERATIVA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GRUMELLO</a:t>
                      </a:r>
                      <a:r>
                        <a:rPr lang="it-IT" sz="1100" b="1" i="0" u="none" strike="noStrike" baseline="0" dirty="0">
                          <a:solidFill>
                            <a:srgbClr val="0000FF"/>
                          </a:solidFill>
                          <a:latin typeface="Calibri"/>
                        </a:rPr>
                        <a:t> DEL MONTE ONLUS</a:t>
                      </a:r>
                      <a:endParaRPr lang="it-IT" sz="11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3" name="Picture 2" descr="LOGO-MdB_X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439" y="44624"/>
            <a:ext cx="2732410" cy="907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Connettore 1 23"/>
          <p:cNvCxnSpPr/>
          <p:nvPr/>
        </p:nvCxnSpPr>
        <p:spPr>
          <a:xfrm>
            <a:off x="3774785" y="2304031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1140</Words>
  <Application>Microsoft Office PowerPoint</Application>
  <PresentationFormat>Presentazione su schermo (4:3)</PresentationFormat>
  <Paragraphs>132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di Office</vt:lpstr>
      <vt:lpstr>FONDAZIONE MADONNA DEL BOLDESICO O.N.L.U.S. di GRUMELLO DEL MONTE (BG) Ente gestore di servizi per anziani (RSA, RTS, CDI) e persone disabili (SFA e sollievo)  </vt:lpstr>
      <vt:lpstr>FONDAZIONE MADONNA DEL BOLDESICO O.N.L.U.S. di GRUMELLO DEL MONTE (BG) Ente gestore di servizi per anziani (RSA, RTS, CDI) e persone disabili (SFA e sollievo)  </vt:lpstr>
      <vt:lpstr>FONDAZIONE MADONNA DEL BOLDESICO O.N.L.U.S. di GRUMELLO DEL MONTE (BG) Ente gestore di servizi per anziani (RSA, RTS, CDI) e persone disabili (SFA e sollievo)  </vt:lpstr>
      <vt:lpstr>FONDAZIONE MADONNA DEL BOLDESICO O.N.L.U.S. di GRUMELLO DEL MONTE (BG) Ente gestore di servizi per anziani (RSA, RTS, CDI) e persone disabili (SFA e sollievo)  </vt:lpstr>
      <vt:lpstr>FONDAZIONE MADONNA DEL BOLDESICO O.N.L.U.S. di GRUMELLO DEL MONTE (BG) Ente gestore di servizi per anziani (RSA, RTS, CDI) e persone disabili (SFA e sollievo)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FONDAZIONE MADONNA DEL BOLDESICO O.N.L.U.S. di GRUMELLO DEL MONTE (BG) Ente gestore di servizi per anziani (RSA, RTS, CDI) e persone disabili (SFA e sollievo)</dc:title>
  <dc:creator>animazione</dc:creator>
  <cp:lastModifiedBy>direttore</cp:lastModifiedBy>
  <cp:revision>75</cp:revision>
  <cp:lastPrinted>2022-05-10T09:31:35Z</cp:lastPrinted>
  <dcterms:created xsi:type="dcterms:W3CDTF">2012-03-28T07:04:54Z</dcterms:created>
  <dcterms:modified xsi:type="dcterms:W3CDTF">2022-05-10T09:36:40Z</dcterms:modified>
</cp:coreProperties>
</file>